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289" r:id="rId23"/>
    <p:sldId id="292" r:id="rId24"/>
    <p:sldId id="293" r:id="rId25"/>
    <p:sldId id="264" r:id="rId26"/>
    <p:sldId id="261" r:id="rId27"/>
    <p:sldId id="258" r:id="rId28"/>
    <p:sldId id="262" r:id="rId29"/>
    <p:sldId id="263" r:id="rId30"/>
    <p:sldId id="283" r:id="rId31"/>
    <p:sldId id="281" r:id="rId32"/>
    <p:sldId id="286" r:id="rId33"/>
    <p:sldId id="301" r:id="rId34"/>
    <p:sldId id="285" r:id="rId35"/>
    <p:sldId id="287" r:id="rId36"/>
    <p:sldId id="300" r:id="rId37"/>
    <p:sldId id="303" r:id="rId38"/>
    <p:sldId id="302" r:id="rId39"/>
    <p:sldId id="297" r:id="rId40"/>
    <p:sldId id="298" r:id="rId4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9/11/2009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pPr>
              <a:buFont typeface="Arial" pitchFamily="34" charset="0"/>
              <a:buChar char="•"/>
            </a:pPr>
            <a:r>
              <a:rPr lang="en-US" dirty="0" smtClean="0"/>
              <a:t>Lean thinking focuses on the whole value stream:</a:t>
            </a:r>
            <a:r>
              <a:rPr lang="en-US" baseline="0" dirty="0" smtClean="0"/>
              <a:t> inclusive of management and customer based tasks and processes</a:t>
            </a:r>
            <a:endParaRPr lang="en-US" dirty="0" smtClean="0"/>
          </a:p>
          <a:p>
            <a:pPr>
              <a:buFont typeface="Arial" pitchFamily="34" charset="0"/>
              <a:buChar char="•"/>
            </a:pPr>
            <a:r>
              <a:rPr lang="en-US" dirty="0" smtClean="0"/>
              <a:t>Focus on the flow of value through entire process, not just development 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Defect prevention: increasing the quality of the products and services</a:t>
            </a:r>
          </a:p>
          <a:p>
            <a:pPr>
              <a:buFont typeface="Arial" pitchFamily="34" charset="0"/>
              <a:buChar char="•"/>
            </a:pPr>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pPr>
              <a:buFont typeface="Arial" pitchFamily="34" charset="0"/>
              <a:buChar char="•"/>
            </a:pPr>
            <a:r>
              <a:rPr lang="en-US" baseline="0" dirty="0" smtClean="0"/>
              <a:t>Reduce lead time: deliver working, stable, valuable software to the customer more often</a:t>
            </a:r>
          </a:p>
          <a:p>
            <a:pPr>
              <a:buFont typeface="Arial" pitchFamily="34" charset="0"/>
              <a:buChar char="•"/>
            </a:pPr>
            <a:r>
              <a:rPr lang="en-US" baseline="0" dirty="0" smtClean="0"/>
              <a:t>Deliver exactly what’s needed, exactly when it’s needed, to exactly who needs it</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Drawn from many other process improvement programs and 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Value stream mapping</a:t>
            </a:r>
          </a:p>
          <a:p>
            <a:pPr>
              <a:buFont typeface="Arial" pitchFamily="34" charset="0"/>
              <a:buChar char="•"/>
            </a:pPr>
            <a:r>
              <a:rPr lang="en-US" baseline="0" dirty="0" smtClean="0"/>
              <a:t>Show all of the steps and queues that it takes to get from input to delivered value</a:t>
            </a:r>
          </a:p>
          <a:p>
            <a:pPr>
              <a:buFont typeface="Arial" pitchFamily="34" charset="0"/>
              <a:buChar char="•"/>
            </a:pPr>
            <a:r>
              <a:rPr lang="en-US" baseline="0" dirty="0" smtClean="0"/>
              <a:t>Focus on value-add vs. non-value add time</a:t>
            </a:r>
          </a:p>
          <a:p>
            <a:pPr>
              <a:buFont typeface="Arial" pitchFamily="34" charset="0"/>
              <a:buChar char="•"/>
            </a:pPr>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Andon</a:t>
            </a:r>
            <a:r>
              <a:rPr lang="en-US" baseline="0" dirty="0" smtClean="0"/>
              <a:t> – stop the line when an error is found</a:t>
            </a:r>
          </a:p>
          <a:p>
            <a:pPr>
              <a:buFont typeface="Arial" pitchFamily="34" charset="0"/>
              <a:buChar char="•"/>
            </a:pPr>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Root cause analysis: 5 why’s.</a:t>
            </a:r>
            <a:r>
              <a:rPr lang="en-US" baseline="0" dirty="0" smtClean="0"/>
              <a:t> </a:t>
            </a:r>
            <a:r>
              <a:rPr lang="en-US" dirty="0" smtClean="0"/>
              <a:t>Not who, but why. Fix the system structure and organization issues</a:t>
            </a:r>
            <a:r>
              <a:rPr lang="en-US" baseline="0" dirty="0" smtClean="0"/>
              <a:t> that facilitated the problem</a:t>
            </a:r>
            <a:endParaRPr lang="en-US" dirty="0" smtClean="0"/>
          </a:p>
          <a:p>
            <a:pPr>
              <a:buFont typeface="Arial" pitchFamily="34" charset="0"/>
              <a:buChar char="•"/>
            </a:pPr>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pPr>
              <a:buFont typeface="Arial" pitchFamily="34" charset="0"/>
              <a:buChar char="•"/>
            </a:pPr>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PDCA: plan do check act</a:t>
            </a:r>
          </a:p>
          <a:p>
            <a:pPr>
              <a:buFont typeface="Arial" pitchFamily="34" charset="0"/>
              <a:buChar char="•"/>
            </a:pPr>
            <a:r>
              <a:rPr lang="en-US" dirty="0" smtClean="0"/>
              <a:t>Process improvement</a:t>
            </a:r>
            <a:endParaRPr lang="en-US" b="0" dirty="0" smtClean="0"/>
          </a:p>
          <a:p>
            <a:pPr>
              <a:buFont typeface="Arial" pitchFamily="34" charset="0"/>
              <a:buChar char="•"/>
            </a:pPr>
            <a:r>
              <a:rPr lang="en-US" b="0" dirty="0" smtClean="0"/>
              <a:t>Kaizen: Continuous</a:t>
            </a:r>
            <a:r>
              <a:rPr lang="en-US" b="0" baseline="0" dirty="0" smtClean="0"/>
              <a:t> improvement</a:t>
            </a:r>
          </a:p>
          <a:p>
            <a:pPr>
              <a:buFont typeface="Arial" pitchFamily="34" charset="0"/>
              <a:buChar char="•"/>
            </a:pPr>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pPr>
              <a:buFont typeface="Arial" pitchFamily="34" charset="0"/>
              <a:buChar char="•"/>
            </a:pPr>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pPr>
              <a:buFont typeface="Arial" pitchFamily="34" charset="0"/>
              <a:buChar char="•"/>
            </a:pPr>
            <a:r>
              <a:rPr lang="en-US" dirty="0" smtClean="0"/>
              <a:t>Large sizes for batches and work items</a:t>
            </a:r>
            <a:r>
              <a:rPr lang="en-US" baseline="0" dirty="0" smtClean="0"/>
              <a:t> create quality problems, reduce feedback and increase lead time; reduces flow of value, increases cost, and delays delivery to customer</a:t>
            </a:r>
          </a:p>
          <a:p>
            <a:pPr>
              <a:buFont typeface="Arial" pitchFamily="34" charset="0"/>
              <a:buChar char="•"/>
            </a:pPr>
            <a:r>
              <a:rPr lang="en-US" dirty="0" smtClean="0"/>
              <a:t>Reducing batch sizes and variance in</a:t>
            </a:r>
            <a:r>
              <a:rPr lang="en-US" baseline="0" dirty="0" smtClean="0"/>
              <a:t> work item sizes, to increase flow of value, feedback, stabilize cycle time, etc</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Origin</a:t>
            </a:r>
            <a:r>
              <a:rPr lang="en-US" baseline="0" dirty="0" smtClean="0"/>
              <a:t> of pull systems: grocery store shelves</a:t>
            </a:r>
          </a:p>
          <a:p>
            <a:pPr>
              <a:buFont typeface="Arial" pitchFamily="34" charset="0"/>
              <a:buChar char="•"/>
            </a:pPr>
            <a:r>
              <a:rPr lang="en-US" baseline="0" dirty="0" smtClean="0"/>
              <a:t>Customer pulls value, causes work all the way back up the value stream</a:t>
            </a:r>
          </a:p>
          <a:p>
            <a:pPr>
              <a:buFont typeface="Arial" pitchFamily="34" charset="0"/>
              <a:buChar char="•"/>
            </a:pPr>
            <a:r>
              <a:rPr lang="en-US" baseline="0" dirty="0" smtClean="0"/>
              <a:t>No work is done until the downstream says that work needs to be done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More work than time</a:t>
            </a:r>
          </a:p>
          <a:p>
            <a:pPr eaLnBrk="1" hangingPunct="1">
              <a:spcBef>
                <a:spcPct val="0"/>
              </a:spcBef>
              <a:buFont typeface="Arial" pitchFamily="34" charset="0"/>
              <a:buChar char="•"/>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to schedule in non-predictable,</a:t>
            </a:r>
            <a:r>
              <a:rPr lang="en-US" baseline="0" dirty="0" smtClean="0"/>
              <a:t> non-linear system will cause delays</a:t>
            </a:r>
          </a:p>
          <a:p>
            <a:pPr>
              <a:buFont typeface="Arial" pitchFamily="34" charset="0"/>
              <a:buChar char="•"/>
            </a:pPr>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Recognize the capacity</a:t>
            </a:r>
            <a:r>
              <a:rPr lang="en-US" baseline="0" dirty="0" smtClean="0"/>
              <a:t> of the system and the individual resources</a:t>
            </a:r>
          </a:p>
          <a:p>
            <a:pPr>
              <a:buFont typeface="Arial" pitchFamily="34" charset="0"/>
              <a:buChar char="•"/>
            </a:pPr>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Balancing capacity and demand</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Queues: protecting against bottleneck and starvation</a:t>
            </a:r>
          </a:p>
          <a:p>
            <a:pPr>
              <a:buFont typeface="Arial" pitchFamily="34" charset="0"/>
              <a:buChar char="•"/>
            </a:pPr>
            <a:r>
              <a:rPr lang="en-US" dirty="0" smtClean="0"/>
              <a:t>Facilitating hand off between resources / steps in process</a:t>
            </a:r>
          </a:p>
          <a:p>
            <a:pPr>
              <a:buFont typeface="Arial" pitchFamily="34" charset="0"/>
              <a:buChar char="•"/>
            </a:pPr>
            <a:r>
              <a:rPr lang="en-US" dirty="0" smtClean="0"/>
              <a:t>Managed inventory</a:t>
            </a:r>
          </a:p>
          <a:p>
            <a:pPr>
              <a:buFont typeface="Arial" pitchFamily="34" charset="0"/>
              <a:buChar char="•"/>
            </a:pPr>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Kanban: signal</a:t>
            </a:r>
            <a:r>
              <a:rPr lang="en-US" baseline="0" dirty="0" smtClean="0"/>
              <a:t> to do work</a:t>
            </a:r>
          </a:p>
          <a:p>
            <a:pPr>
              <a:buFont typeface="Arial" pitchFamily="34" charset="0"/>
              <a:buChar char="•"/>
            </a:pPr>
            <a:r>
              <a:rPr lang="en-US" baseline="0" dirty="0" smtClean="0"/>
              <a:t>Model explicitly: a kanban card, an email from a work tracking system, or other explicit signal, etc</a:t>
            </a:r>
          </a:p>
          <a:p>
            <a:pPr>
              <a:buFont typeface="Arial" pitchFamily="34" charset="0"/>
              <a:buChar char="•"/>
            </a:pPr>
            <a:r>
              <a:rPr lang="en-US" baseline="0" dirty="0" smtClean="0"/>
              <a:t>Model implicitly: “nothing” or “empty”, an empty </a:t>
            </a:r>
            <a:r>
              <a:rPr lang="en-US" baseline="0" dirty="0" err="1" smtClean="0"/>
              <a:t>stikki</a:t>
            </a:r>
            <a:r>
              <a:rPr lang="en-US" baseline="0" dirty="0" smtClean="0"/>
              <a:t>-clip on a card wall, a person moves their current work item into done queue and doesn’t have any other work to do,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Rhythm &amp; flow. Synchronizing</a:t>
            </a:r>
            <a:r>
              <a:rPr lang="en-US" baseline="0" dirty="0" smtClean="0"/>
              <a:t> the various aspects of a software development system and teams</a:t>
            </a:r>
          </a:p>
          <a:p>
            <a:pPr>
              <a:buFont typeface="Arial" pitchFamily="34" charset="0"/>
              <a:buChar char="•"/>
            </a:pPr>
            <a:r>
              <a:rPr lang="en-US" baseline="0" dirty="0" smtClean="0"/>
              <a:t>Time boxed iterations/sprints couple various synchronization points, artificially</a:t>
            </a:r>
          </a:p>
          <a:p>
            <a:pPr>
              <a:buFont typeface="Arial" pitchFamily="34" charset="0"/>
              <a:buChar char="•"/>
            </a:pPr>
            <a:r>
              <a:rPr lang="en-US" baseline="0" dirty="0" smtClean="0"/>
              <a:t>Decouple the rhythms of: planning work, start and stop of work, demoing value, delivering value, retrospectives and improving, etc</a:t>
            </a:r>
          </a:p>
          <a:p>
            <a:pPr>
              <a:buFont typeface="Arial" pitchFamily="34" charset="0"/>
              <a:buChar char="•"/>
            </a:pPr>
            <a:r>
              <a:rPr lang="en-US" baseline="0" dirty="0" smtClean="0"/>
              <a:t>Focus on the customer’s scheduling needs for customer related activities: demos, planning, prioritization, etc</a:t>
            </a:r>
          </a:p>
          <a:p>
            <a:pPr>
              <a:buFont typeface="Arial" pitchFamily="34" charset="0"/>
              <a:buChar char="•"/>
            </a:pPr>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pPr marL="228600" indent="-228600">
              <a:buFont typeface="+mj-lt"/>
              <a:buAutoNum type="arabicPeriod"/>
            </a:pPr>
            <a:r>
              <a:rPr lang="en-US" dirty="0" smtClean="0"/>
              <a:t>visualize your process</a:t>
            </a:r>
          </a:p>
          <a:p>
            <a:pPr marL="228600" indent="-228600">
              <a:buFont typeface="+mj-lt"/>
              <a:buAutoNum type="arabicPeriod"/>
            </a:pPr>
            <a:r>
              <a:rPr lang="en-US" dirty="0" smtClean="0"/>
              <a:t>limit work</a:t>
            </a:r>
            <a:r>
              <a:rPr lang="en-US" baseline="0" dirty="0" smtClean="0"/>
              <a:t> in process</a:t>
            </a:r>
          </a:p>
          <a:p>
            <a:pPr marL="228600" indent="-228600">
              <a:buFont typeface="+mj-lt"/>
              <a:buAutoNum type="arabicPeriod"/>
            </a:pPr>
            <a:r>
              <a:rPr lang="en-US" baseline="0" dirty="0" smtClean="0"/>
              <a:t>pull, don’t push</a:t>
            </a:r>
          </a:p>
          <a:p>
            <a:pPr marL="228600" indent="-228600">
              <a:buFont typeface="+mj-lt"/>
              <a:buAutoNum type="arabicPeriod"/>
            </a:pPr>
            <a:r>
              <a:rPr lang="en-US" baseline="0" dirty="0" smtClean="0"/>
              <a:t>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Visualize your process – your value stream</a:t>
            </a:r>
          </a:p>
          <a:p>
            <a:pPr>
              <a:buFont typeface="Arial" pitchFamily="34" charset="0"/>
              <a:buChar char="•"/>
            </a:pPr>
            <a:r>
              <a:rPr lang="en-US" dirty="0" smtClean="0"/>
              <a:t>It’s your process, kanban won’t force any given steps on you</a:t>
            </a:r>
          </a:p>
          <a:p>
            <a:pPr>
              <a:buFont typeface="Arial" pitchFamily="34" charset="0"/>
              <a:buChar char="•"/>
            </a:pPr>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Limit work in process</a:t>
            </a:r>
          </a:p>
          <a:p>
            <a:pPr>
              <a:buFont typeface="Arial" pitchFamily="34" charset="0"/>
              <a:buChar char="•"/>
            </a:pPr>
            <a:r>
              <a:rPr lang="en-US" dirty="0" smtClean="0"/>
              <a:t>Recognize</a:t>
            </a:r>
            <a:r>
              <a:rPr lang="en-US" baseline="0" dirty="0" smtClean="0"/>
              <a:t> the inherent capacity of the system and the team, to get things done</a:t>
            </a:r>
          </a:p>
          <a:p>
            <a:pPr>
              <a:buFont typeface="Arial" pitchFamily="34" charset="0"/>
              <a:buChar char="•"/>
            </a:pPr>
            <a:r>
              <a:rPr lang="en-US" baseline="0" dirty="0" smtClean="0"/>
              <a:t>Set work in process limits for the various steps in the system</a:t>
            </a:r>
          </a:p>
          <a:p>
            <a:pPr>
              <a:buFont typeface="Arial" pitchFamily="34" charset="0"/>
              <a:buChar char="•"/>
            </a:pPr>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don’t push</a:t>
            </a:r>
          </a:p>
          <a:p>
            <a:pPr>
              <a:buFont typeface="Arial" pitchFamily="34" charset="0"/>
              <a:buChar char="•"/>
            </a:pPr>
            <a:r>
              <a:rPr lang="en-US" dirty="0" smtClean="0"/>
              <a:t>Read</a:t>
            </a:r>
            <a:r>
              <a:rPr lang="en-US" baseline="0" dirty="0" smtClean="0"/>
              <a:t> the kanban board from right to left</a:t>
            </a:r>
          </a:p>
          <a:p>
            <a:pPr>
              <a:buFont typeface="Arial" pitchFamily="34" charset="0"/>
              <a:buChar char="•"/>
            </a:pPr>
            <a:r>
              <a:rPr lang="en-US" baseline="0" dirty="0" smtClean="0"/>
              <a:t>Pull work into process when capacity is available (when Kanban signal is received)</a:t>
            </a:r>
            <a:endParaRPr lang="en-US" dirty="0" smtClean="0"/>
          </a:p>
          <a:p>
            <a:pPr>
              <a:buFont typeface="Arial" pitchFamily="34" charset="0"/>
              <a:buChar char="•"/>
            </a:pPr>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Monitor and improve: Kanban as a change management system</a:t>
            </a:r>
          </a:p>
          <a:p>
            <a:pPr>
              <a:buFont typeface="Arial" pitchFamily="34" charset="0"/>
              <a:buChar char="•"/>
            </a:pPr>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Old-school waterfall or phase-gate approach</a:t>
            </a:r>
          </a:p>
          <a:p>
            <a:pPr eaLnBrk="1" hangingPunct="1">
              <a:spcBef>
                <a:spcPct val="0"/>
              </a:spcBef>
              <a:buFont typeface="Arial" pitchFamily="34" charset="0"/>
              <a:buChar char="•"/>
            </a:pPr>
            <a:r>
              <a:rPr lang="en-US" dirty="0" smtClean="0"/>
              <a:t>Massive batch size of work</a:t>
            </a:r>
          </a:p>
          <a:p>
            <a:pPr eaLnBrk="1" hangingPunct="1">
              <a:spcBef>
                <a:spcPct val="0"/>
              </a:spcBef>
              <a:buFont typeface="Arial" pitchFamily="34" charset="0"/>
              <a:buChar char="•"/>
            </a:pPr>
            <a:r>
              <a:rPr lang="en-US" dirty="0" smtClean="0"/>
              <a:t>Excessive design up front</a:t>
            </a:r>
          </a:p>
          <a:p>
            <a:pPr eaLnBrk="1" hangingPunct="1">
              <a:spcBef>
                <a:spcPct val="0"/>
              </a:spcBef>
              <a:buFont typeface="Arial" pitchFamily="34" charset="0"/>
              <a:buChar char="•"/>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mechanics of kanban are</a:t>
            </a:r>
            <a:r>
              <a:rPr lang="en-US" baseline="0" dirty="0" smtClean="0"/>
              <a:t> necessary but not sufficient</a:t>
            </a:r>
          </a:p>
          <a:p>
            <a:pPr>
              <a:buFont typeface="Arial" pitchFamily="34" charset="0"/>
              <a:buChar char="•"/>
            </a:pPr>
            <a:r>
              <a:rPr lang="en-US" baseline="0" dirty="0" smtClean="0"/>
              <a:t>Focusing on the kanban signal itself, or the simple mechanics of pull and limited WIP will miss out on a lot of opportunity for improvement</a:t>
            </a:r>
          </a:p>
          <a:p>
            <a:pPr>
              <a:buFont typeface="Arial" pitchFamily="34" charset="0"/>
              <a:buChar char="•"/>
            </a:pPr>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Cycle Time: the time it</a:t>
            </a:r>
            <a:r>
              <a:rPr lang="en-US" baseline="0" dirty="0" smtClean="0"/>
              <a:t> takes to get work item through a process. Macro and Micro view of cycle time</a:t>
            </a:r>
          </a:p>
          <a:p>
            <a:pPr>
              <a:buFont typeface="Arial" pitchFamily="34" charset="0"/>
              <a:buChar char="•"/>
            </a:pPr>
            <a:r>
              <a:rPr lang="en-US" baseline="0" dirty="0" smtClean="0"/>
              <a:t>Lead Time: time it takes from request for feature or functionality, to delivery of feature or functionality</a:t>
            </a:r>
          </a:p>
          <a:p>
            <a:pPr>
              <a:buFont typeface="Arial" pitchFamily="34" charset="0"/>
              <a:buChar char="•"/>
            </a:pPr>
            <a:r>
              <a:rPr lang="en-US" baseline="0" dirty="0" smtClean="0"/>
              <a:t>Production Rate: how often a task is completed</a:t>
            </a:r>
          </a:p>
          <a:p>
            <a:pPr>
              <a:buFont typeface="Arial" pitchFamily="34" charset="0"/>
              <a:buChar char="•"/>
            </a:pPr>
            <a:r>
              <a:rPr lang="en-US" baseline="0" dirty="0" smtClean="0"/>
              <a:t>Process Cycle Efficiency: Cycle Time (System Level) / Lead Time</a:t>
            </a:r>
          </a:p>
          <a:p>
            <a:pPr>
              <a:buFont typeface="Arial" pitchFamily="34" charset="0"/>
              <a:buChar char="•"/>
            </a:pPr>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Reducing</a:t>
            </a:r>
            <a:r>
              <a:rPr lang="en-US" baseline="0" dirty="0" smtClean="0"/>
              <a:t> lead time leads to capability to increase production rate</a:t>
            </a:r>
          </a:p>
          <a:p>
            <a:pPr>
              <a:buFont typeface="Arial" pitchFamily="34" charset="0"/>
              <a:buChar char="•"/>
            </a:pPr>
            <a:r>
              <a:rPr lang="en-US" dirty="0" smtClean="0"/>
              <a:t>Can reduce lead time by increasing speed of cars – no additional infrastructure needed, just need people to drive faster</a:t>
            </a:r>
          </a:p>
          <a:p>
            <a:pPr>
              <a:buFont typeface="Arial" pitchFamily="34" charset="0"/>
              <a:buChar char="•"/>
            </a:pPr>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Total WIP in</a:t>
            </a:r>
            <a:r>
              <a:rPr lang="en-US" baseline="0" dirty="0" smtClean="0"/>
              <a:t> system and current WIP in each step are leading indicators</a:t>
            </a:r>
          </a:p>
          <a:p>
            <a:pPr>
              <a:buFont typeface="Arial" pitchFamily="34" charset="0"/>
              <a:buChar char="•"/>
            </a:pPr>
            <a:r>
              <a:rPr lang="en-US" baseline="0" dirty="0" smtClean="0"/>
              <a:t>Remember: Step + Queue = WIP limit</a:t>
            </a:r>
          </a:p>
          <a:p>
            <a:pPr>
              <a:buFont typeface="Arial" pitchFamily="34" charset="0"/>
              <a:buChar char="•"/>
            </a:pPr>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 in software engineering: breakdown and rollup of work</a:t>
            </a:r>
          </a:p>
          <a:p>
            <a:pPr>
              <a:buFont typeface="Arial" pitchFamily="34" charset="0"/>
              <a:buChar char="•"/>
            </a:pPr>
            <a:r>
              <a:rPr lang="en-US" dirty="0" smtClean="0"/>
              <a:t>Iterative and incremental</a:t>
            </a:r>
          </a:p>
          <a:p>
            <a:pPr>
              <a:buFont typeface="Arial" pitchFamily="34" charset="0"/>
              <a:buChar char="•"/>
            </a:pPr>
            <a:r>
              <a:rPr lang="en-US" dirty="0" smtClean="0"/>
              <a:t>Facilitates rapid feedback at work item level</a:t>
            </a:r>
          </a:p>
          <a:p>
            <a:pPr>
              <a:buFont typeface="Arial" pitchFamily="34" charset="0"/>
              <a:buChar char="•"/>
            </a:pPr>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Push</a:t>
            </a:r>
            <a:r>
              <a:rPr lang="en-US" baseline="0" dirty="0" smtClean="0"/>
              <a:t> is not inherently evil</a:t>
            </a:r>
            <a:endParaRPr lang="en-US" dirty="0" smtClean="0"/>
          </a:p>
          <a:p>
            <a:pPr>
              <a:buFont typeface="Arial" pitchFamily="34" charset="0"/>
              <a:buChar char="•"/>
            </a:pPr>
            <a:r>
              <a:rPr lang="en-US" dirty="0" smtClean="0"/>
              <a:t>Every pull system needs</a:t>
            </a:r>
            <a:r>
              <a:rPr lang="en-US" baseline="0" dirty="0" smtClean="0"/>
              <a:t> a little push</a:t>
            </a:r>
          </a:p>
          <a:p>
            <a:pPr>
              <a:buFont typeface="Arial" pitchFamily="34" charset="0"/>
              <a:buChar char="•"/>
            </a:pPr>
            <a:r>
              <a:rPr lang="en-US" baseline="0" dirty="0" smtClean="0"/>
              <a:t>Customer pushes requirements onto us</a:t>
            </a:r>
          </a:p>
          <a:p>
            <a:pPr>
              <a:buFont typeface="Arial" pitchFamily="34" charset="0"/>
              <a:buChar char="•"/>
            </a:pPr>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Before you get started: kanban is not “the one true way”.</a:t>
            </a:r>
            <a:r>
              <a:rPr lang="en-US" baseline="0" dirty="0" smtClean="0"/>
              <a:t> </a:t>
            </a:r>
            <a:r>
              <a:rPr lang="en-US" dirty="0" smtClean="0"/>
              <a:t>There</a:t>
            </a:r>
            <a:r>
              <a:rPr lang="en-US" baseline="0" dirty="0" smtClean="0"/>
              <a:t> are no silver </a:t>
            </a:r>
            <a:r>
              <a:rPr lang="en-US" baseline="0" dirty="0" smtClean="0"/>
              <a:t>bullets</a:t>
            </a:r>
          </a:p>
          <a:p>
            <a:pPr>
              <a:buFont typeface="Arial" pitchFamily="34" charset="0"/>
              <a:buChar char="•"/>
            </a:pPr>
            <a:r>
              <a:rPr lang="en-US" dirty="0" smtClean="0"/>
              <a:t>People already have an inclination towards Scrum and Scrum will work may not need kanban</a:t>
            </a:r>
          </a:p>
          <a:p>
            <a:pPr>
              <a:buFont typeface="Arial" pitchFamily="34" charset="0"/>
              <a:buChar char="•"/>
            </a:pPr>
            <a:r>
              <a:rPr lang="en-US" baseline="0" dirty="0" smtClean="0"/>
              <a:t>If </a:t>
            </a:r>
            <a:r>
              <a:rPr lang="en-US" baseline="0" dirty="0" smtClean="0"/>
              <a:t>you are not willing to do the work, to think through your specific circumstances, then kanban and lean systems may not be right for you</a:t>
            </a:r>
          </a:p>
          <a:p>
            <a:pPr>
              <a:buFont typeface="Arial" pitchFamily="34" charset="0"/>
              <a:buChar char="•"/>
            </a:pPr>
            <a:r>
              <a:rPr lang="en-US" baseline="0" dirty="0" smtClean="0"/>
              <a:t>If your team is already highly successful, and like what they are currently doing, this may not be for you</a:t>
            </a:r>
          </a:p>
          <a:p>
            <a:pPr>
              <a:buFont typeface="Arial" pitchFamily="34" charset="0"/>
              <a:buChar char="•"/>
            </a:pPr>
            <a:r>
              <a:rPr lang="en-US" baseline="0" dirty="0" smtClean="0"/>
              <a:t>If your organization is top-down, command-and-control style, you will likely have a large fight on your </a:t>
            </a:r>
            <a:r>
              <a:rPr lang="en-US" baseline="0" dirty="0" smtClean="0"/>
              <a:t>hands</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At </a:t>
            </a:r>
            <a:r>
              <a:rPr lang="en-US" baseline="0" dirty="0" smtClean="0"/>
              <a:t>a minimum, though, most teams should be able to implement limited WIP and pull, within their own spheres of influence</a:t>
            </a:r>
          </a:p>
          <a:p>
            <a:pPr>
              <a:buFont typeface="Arial" pitchFamily="34" charset="0"/>
              <a:buChar char="•"/>
            </a:pPr>
            <a:r>
              <a:rPr lang="en-US" baseline="0" dirty="0" smtClean="0"/>
              <a:t>If you’re looking to take your process to the next step and are willing to pay the price of facilitating systemic change in your organization, kanban is an effective facilitator of change, when applied to your specific </a:t>
            </a:r>
            <a:r>
              <a:rPr lang="en-US" baseline="0" dirty="0" smtClean="0"/>
              <a:t>circumstances</a:t>
            </a:r>
          </a:p>
          <a:p>
            <a:pPr>
              <a:buFont typeface="Arial" pitchFamily="34" charset="0"/>
              <a:buChar char="•"/>
            </a:pPr>
            <a:r>
              <a:rPr lang="en-US" baseline="0" dirty="0" smtClean="0"/>
              <a:t>Teams that are fluid or have shared resources are good candidates for kanban</a:t>
            </a:r>
          </a:p>
          <a:p>
            <a:pPr>
              <a:buFont typeface="Arial" pitchFamily="34" charset="0"/>
              <a:buChar char="•"/>
            </a:pPr>
            <a:r>
              <a:rPr lang="en-US" baseline="0" dirty="0" smtClean="0"/>
              <a:t>Teams that are new to agile and want a change management solution to help them become agile are good candidates for kanban</a:t>
            </a:r>
          </a:p>
          <a:p>
            <a:pPr>
              <a:buFont typeface="Arial" pitchFamily="34" charset="0"/>
              <a:buChar char="•"/>
            </a:pPr>
            <a:r>
              <a:rPr lang="en-US" baseline="0" dirty="0" smtClean="0"/>
              <a:t>Teams that are already agile but running into limitations based on time boxes and other synchronization issues</a:t>
            </a:r>
          </a:p>
          <a:p>
            <a:pPr>
              <a:buFont typeface="Arial" pitchFamily="34" charset="0"/>
              <a:buChar char="•"/>
            </a:pPr>
            <a:r>
              <a:rPr lang="en-US" baseline="0" dirty="0" smtClean="0"/>
              <a:t>Teams that are looking to improve an already stable and well performing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Large batches of work build up over time and across each</a:t>
            </a:r>
            <a:r>
              <a:rPr lang="en-US" baseline="0" dirty="0" smtClean="0"/>
              <a:t> phase</a:t>
            </a:r>
          </a:p>
          <a:p>
            <a:pPr eaLnBrk="1" hangingPunct="1">
              <a:buFont typeface="Arial" pitchFamily="34" charset="0"/>
              <a:buChar char="•"/>
            </a:pPr>
            <a:r>
              <a:rPr lang="en-US" dirty="0" smtClean="0"/>
              <a:t>Each hand off adds more work for that</a:t>
            </a:r>
            <a:r>
              <a:rPr lang="en-US" baseline="0" dirty="0" smtClean="0"/>
              <a:t> team to handle, making it more likely that previous knowledge is lost</a:t>
            </a:r>
          </a:p>
          <a:p>
            <a:pPr eaLnBrk="1" hangingPunct="1">
              <a:buFont typeface="Arial" pitchFamily="34" charset="0"/>
              <a:buChar char="•"/>
            </a:pPr>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40</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Agile Manifesto got it right</a:t>
            </a:r>
          </a:p>
          <a:p>
            <a:pPr eaLnBrk="1" hangingPunct="1">
              <a:buFont typeface="Arial" pitchFamily="34" charset="0"/>
              <a:buChar char="•"/>
            </a:pPr>
            <a:r>
              <a:rPr lang="en-US" dirty="0" smtClean="0"/>
              <a:t>“light-weight” processes, focused on rapid feedback and delivering</a:t>
            </a:r>
            <a:r>
              <a:rPr lang="en-US" baseline="0" dirty="0" smtClean="0"/>
              <a:t> small, valuable units of work in</a:t>
            </a:r>
          </a:p>
          <a:p>
            <a:pPr eaLnBrk="1" hangingPunct="1">
              <a:buFont typeface="Arial" pitchFamily="34" charset="0"/>
              <a:buChar char="•"/>
            </a:pPr>
            <a:r>
              <a:rPr lang="en-US" baseline="0" dirty="0" smtClean="0"/>
              <a:t>Focus on working software and human relationships, etc, rather than excessive documentation and formal process, etc</a:t>
            </a:r>
          </a:p>
          <a:p>
            <a:pPr eaLnBrk="1" hangingPunct="1">
              <a:buFont typeface="Arial" pitchFamily="34" charset="0"/>
              <a:buChar char="•"/>
            </a:pPr>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Some agile manifestations</a:t>
            </a:r>
            <a:r>
              <a:rPr lang="en-US" baseline="0" dirty="0" smtClean="0"/>
              <a:t> got a few things a little bit off</a:t>
            </a:r>
            <a:endParaRPr lang="en-US" dirty="0" smtClean="0"/>
          </a:p>
          <a:p>
            <a:pPr eaLnBrk="1" hangingPunct="1">
              <a:buFont typeface="Arial" pitchFamily="34" charset="0"/>
              <a:buChar char="•"/>
            </a:pPr>
            <a:r>
              <a:rPr lang="en-US" dirty="0" smtClean="0"/>
              <a:t>Iterative != </a:t>
            </a:r>
            <a:r>
              <a:rPr lang="en-US" dirty="0" err="1" smtClean="0"/>
              <a:t>timebox</a:t>
            </a:r>
            <a:endParaRPr lang="en-US" dirty="0" smtClean="0"/>
          </a:p>
          <a:p>
            <a:pPr eaLnBrk="1" hangingPunct="1">
              <a:buFont typeface="Arial" pitchFamily="34" charset="0"/>
              <a:buChar char="•"/>
            </a:pPr>
            <a:r>
              <a:rPr lang="en-US" dirty="0" smtClean="0"/>
              <a:t>not everything fits into a 2 week iteration or 1 month sprint</a:t>
            </a:r>
          </a:p>
          <a:p>
            <a:pPr eaLnBrk="1" hangingPunct="1">
              <a:buFont typeface="Arial" pitchFamily="34" charset="0"/>
              <a:buChar char="•"/>
            </a:pPr>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customer’s needs will change</a:t>
            </a:r>
            <a:r>
              <a:rPr lang="en-US" baseline="0" dirty="0" smtClean="0"/>
              <a:t> without regard to time boxes</a:t>
            </a:r>
          </a:p>
          <a:p>
            <a:pPr>
              <a:buFont typeface="Arial" pitchFamily="34" charset="0"/>
              <a:buChar char="•"/>
            </a:pPr>
            <a:r>
              <a:rPr lang="en-US" baseline="0" dirty="0" smtClean="0"/>
              <a:t>With even a small change, schedules are thrown out the window and we scramble to catch up and re-plan</a:t>
            </a:r>
          </a:p>
          <a:p>
            <a:pPr>
              <a:buFont typeface="Arial" pitchFamily="34" charset="0"/>
              <a:buChar char="•"/>
            </a:pPr>
            <a:r>
              <a:rPr lang="en-US" baseline="0" dirty="0" smtClean="0"/>
              <a:t>Short iterations or sprint help to alleviate this, but can create additional problems in delivering valuable units of work</a:t>
            </a:r>
          </a:p>
          <a:p>
            <a:pPr>
              <a:buFont typeface="Arial" pitchFamily="34" charset="0"/>
              <a:buChar char="•"/>
            </a:pPr>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Suppliment</a:t>
            </a:r>
            <a:r>
              <a:rPr lang="en-US" dirty="0" smtClean="0"/>
              <a:t> agile</a:t>
            </a:r>
            <a:r>
              <a:rPr lang="en-US" baseline="0" dirty="0" smtClean="0"/>
              <a:t> manifesto and methodologies with Lean Thinking and Lean principles</a:t>
            </a:r>
            <a:endParaRPr lang="en-US" dirty="0" smtClean="0"/>
          </a:p>
          <a:p>
            <a:pPr>
              <a:buFont typeface="Arial" pitchFamily="34" charset="0"/>
              <a:buChar char="•"/>
            </a:pPr>
            <a:r>
              <a:rPr lang="en-US" dirty="0" smtClean="0"/>
              <a:t>Eliminate waste</a:t>
            </a:r>
          </a:p>
          <a:p>
            <a:pPr>
              <a:buFont typeface="Arial" pitchFamily="34" charset="0"/>
              <a:buChar char="•"/>
            </a:pPr>
            <a:r>
              <a:rPr lang="en-US" dirty="0" smtClean="0"/>
              <a:t>Respect for people</a:t>
            </a:r>
          </a:p>
          <a:p>
            <a:pPr>
              <a:buFont typeface="Arial" pitchFamily="34" charset="0"/>
              <a:buChar char="•"/>
            </a:pPr>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Standish Group’s CHAOS report reveals dramatic data about used features</a:t>
            </a:r>
          </a:p>
          <a:p>
            <a:pPr>
              <a:buFont typeface="Arial" pitchFamily="34" charset="0"/>
              <a:buChar char="•"/>
            </a:pPr>
            <a:r>
              <a:rPr lang="en-US" dirty="0" smtClean="0"/>
              <a:t>Single largest waste of time and effort in software development: working on features and functionality that are never used</a:t>
            </a:r>
          </a:p>
          <a:p>
            <a:pPr>
              <a:buFont typeface="Arial" pitchFamily="34" charset="0"/>
              <a:buChar char="•"/>
            </a:pPr>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9/11/2009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9/11/2009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9/11/2009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9/11/2009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9/11/2009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9/11/2009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9/11/2009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9/11/2009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9/11/2009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9/11/2009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9/11/2009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9/11/2009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057400" y="1981200"/>
            <a:ext cx="4419600" cy="2971800"/>
            <a:chOff x="1905000" y="2057400"/>
            <a:chExt cx="4419600" cy="2971800"/>
          </a:xfrm>
        </p:grpSpPr>
        <p:sp>
          <p:nvSpPr>
            <p:cNvPr id="7" name="Rectangle 6"/>
            <p:cNvSpPr/>
            <p:nvPr/>
          </p:nvSpPr>
          <p:spPr>
            <a:xfrm>
              <a:off x="1905000" y="20574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input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10200" y="45720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49530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a:stretch>
            <a:fillRect/>
          </a:stretch>
        </p:blipFill>
        <p:spPr bwMode="auto">
          <a:xfrm>
            <a:off x="990600" y="1447800"/>
            <a:ext cx="7162800" cy="3962400"/>
          </a:xfrm>
          <a:prstGeom prst="roundRect">
            <a:avLst/>
          </a:prstGeom>
          <a:noFill/>
          <a:ln w="9525">
            <a:noFill/>
            <a:miter lim="800000"/>
            <a:headEnd/>
            <a:tailEnd/>
          </a:ln>
          <a:effectLst/>
        </p:spPr>
      </p:pic>
      <p:grpSp>
        <p:nvGrpSpPr>
          <p:cNvPr id="15" name="Group 14"/>
          <p:cNvGrpSpPr/>
          <p:nvPr/>
        </p:nvGrpSpPr>
        <p:grpSpPr>
          <a:xfrm>
            <a:off x="1905000" y="457200"/>
            <a:ext cx="2133600" cy="2133600"/>
            <a:chOff x="1905000" y="457200"/>
            <a:chExt cx="2133600" cy="2133600"/>
          </a:xfrm>
        </p:grpSpPr>
        <p:sp>
          <p:nvSpPr>
            <p:cNvPr id="13" name="Octagon 12"/>
            <p:cNvSpPr/>
            <p:nvPr/>
          </p:nvSpPr>
          <p:spPr>
            <a:xfrm>
              <a:off x="1905000" y="457200"/>
              <a:ext cx="2133600" cy="2133600"/>
            </a:xfrm>
            <a:prstGeom prst="octagon">
              <a:avLst/>
            </a:prstGeom>
            <a:ln w="76200">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4" name="TextBox 13"/>
            <p:cNvSpPr txBox="1"/>
            <p:nvPr/>
          </p:nvSpPr>
          <p:spPr>
            <a:xfrm>
              <a:off x="1962177" y="1062335"/>
              <a:ext cx="2019247" cy="923330"/>
            </a:xfrm>
            <a:prstGeom prst="rect">
              <a:avLst/>
            </a:prstGeom>
            <a:noFill/>
          </p:spPr>
          <p:txBody>
            <a:bodyPr wrap="square" rtlCol="0">
              <a:spAutoFit/>
            </a:bodyPr>
            <a:lstStyle/>
            <a:p>
              <a:pPr algn="ctr"/>
              <a:r>
                <a:rPr lang="en-US" sz="5400" b="1" dirty="0" smtClean="0">
                  <a:solidFill>
                    <a:schemeClr val="bg1"/>
                  </a:solidFill>
                </a:rPr>
                <a:t>GO</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user group / mailing list </a:t>
            </a:r>
            <a:br>
              <a:rPr lang="en-US" sz="1800" dirty="0" smtClean="0"/>
            </a:br>
            <a:r>
              <a:rPr lang="en-US" sz="1800" dirty="0" smtClean="0"/>
              <a:t>	</a:t>
            </a:r>
            <a:r>
              <a:rPr lang="en-US" sz="1800" dirty="0" smtClean="0">
                <a:hlinkClick r:id="rId4"/>
              </a:rPr>
              <a:t>http://finance.groups.yahoo.com/group/kanbandev/</a:t>
            </a:r>
            <a:r>
              <a:rPr lang="en-US" sz="1800" dirty="0" smtClean="0"/>
              <a:t> </a:t>
            </a:r>
            <a:br>
              <a:rPr lang="en-US" sz="1800" dirty="0" smtClean="0"/>
            </a:br>
            <a:endParaRPr lang="en-US" sz="1800" dirty="0" smtClean="0"/>
          </a:p>
          <a:p>
            <a:r>
              <a:rPr lang="en-US" sz="1800" b="1" dirty="0" smtClean="0"/>
              <a:t>David Anderson:</a:t>
            </a:r>
            <a:r>
              <a:rPr lang="en-US" sz="1800" dirty="0" smtClean="0"/>
              <a:t> Kanban in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br>
              <a:rPr lang="en-US" sz="1800" dirty="0" smtClean="0"/>
            </a:br>
            <a:r>
              <a:rPr lang="en-US" sz="1800" dirty="0" smtClean="0"/>
              <a:t>	 </a:t>
            </a:r>
            <a:r>
              <a:rPr lang="en-US" sz="1800" dirty="0" smtClean="0">
                <a:hlinkClick r:id="rId6"/>
              </a:rPr>
              <a:t>http://www.poppendieck.com/</a:t>
            </a:r>
            <a:r>
              <a:rPr lang="en-US" sz="1800" dirty="0" smtClean="0"/>
              <a:t> </a:t>
            </a:r>
            <a:br>
              <a:rPr lang="en-US" sz="1800" dirty="0" smtClean="0"/>
            </a:br>
            <a:endParaRPr lang="en-US" sz="1800" dirty="0" smtClean="0"/>
          </a:p>
          <a:p>
            <a:r>
              <a:rPr lang="en-US" sz="1800" b="1" dirty="0" smtClean="0"/>
              <a:t>Scott Bellware:</a:t>
            </a:r>
            <a:r>
              <a:rPr lang="en-US" sz="1800" dirty="0" smtClean="0"/>
              <a:t> lean software development expert</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1879</Words>
  <Application>Microsoft Office PowerPoint</Application>
  <PresentationFormat>On-screen Show (4:3)</PresentationFormat>
  <Paragraphs>205</Paragraphs>
  <Slides>40</Slides>
  <Notes>40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258</cp:revision>
  <dcterms:created xsi:type="dcterms:W3CDTF">2009-08-31T18:15:20Z</dcterms:created>
  <dcterms:modified xsi:type="dcterms:W3CDTF">2009-09-11T14:07:56Z</dcterms:modified>
</cp:coreProperties>
</file>